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328" r:id="rId3"/>
    <p:sldId id="375" r:id="rId4"/>
    <p:sldId id="373" r:id="rId5"/>
    <p:sldId id="344" r:id="rId6"/>
    <p:sldId id="380" r:id="rId7"/>
    <p:sldId id="376" r:id="rId8"/>
    <p:sldId id="365" r:id="rId9"/>
    <p:sldId id="370" r:id="rId10"/>
    <p:sldId id="367" r:id="rId11"/>
    <p:sldId id="377" r:id="rId12"/>
    <p:sldId id="378" r:id="rId13"/>
    <p:sldId id="379" r:id="rId14"/>
    <p:sldId id="357" r:id="rId15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5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7E04-7985-0C4A-B865-04A00102E48A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5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0D3A-3385-6448-9F9E-A3833F2B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5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8B25-101F-254F-9E6A-2412EFA8994E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3A7-1F25-534D-9DFD-F0642F11F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7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19697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800000"/>
                </a:solidFill>
              </a:defRPr>
            </a:lvl1pPr>
          </a:lstStyle>
          <a:p>
            <a:r>
              <a:rPr lang="lv-LV" dirty="0"/>
              <a:t>Virsraksts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03600"/>
            <a:ext cx="6400800" cy="11303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Apakšvirsraksts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178550"/>
            <a:ext cx="21336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lv-LV" noProof="1"/>
              <a:t>Rīgā, XX.XX.2013.</a:t>
            </a:r>
            <a:endParaRPr lang="en-US" noProof="1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lv-LV" dirty="0"/>
              <a:t>Slaida virsraksts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03700"/>
          </a:xfrm>
        </p:spPr>
        <p:txBody>
          <a:bodyPr/>
          <a:lstStyle>
            <a:lvl1pPr marL="0">
              <a:buFont typeface="Arial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Teksts, teksts, teksts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840CDB2-78C0-B44F-8E1A-C5D6D300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lv-LV" dirty="0"/>
              <a:t>Slaida virsraksts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4038600" cy="4203700"/>
          </a:xfrm>
        </p:spPr>
        <p:txBody>
          <a:bodyPr/>
          <a:lstStyle>
            <a:lvl1pPr marL="0">
              <a:buFont typeface="Arial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lv-LV" dirty="0"/>
              <a:t>Teksts, teksts, teksts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840CDB2-78C0-B44F-8E1A-C5D6D300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35488" y="1600201"/>
            <a:ext cx="4151312" cy="42037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910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Paldies par uzmanību!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539999"/>
            <a:ext cx="4038600" cy="3225801"/>
          </a:xfrm>
        </p:spPr>
        <p:txBody>
          <a:bodyPr/>
          <a:lstStyle>
            <a:lvl1pPr marL="0">
              <a:spcBef>
                <a:spcPts val="0"/>
              </a:spcBef>
              <a:defRPr sz="3200" b="1">
                <a:solidFill>
                  <a:srgbClr val="FFFFFF"/>
                </a:solidFill>
              </a:defRPr>
            </a:lvl1pPr>
            <a:lvl2pPr marL="0">
              <a:spcBef>
                <a:spcPts val="0"/>
              </a:spcBef>
              <a:defRPr sz="2400">
                <a:solidFill>
                  <a:srgbClr val="FFFFFF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Vārds Uzvārds</a:t>
            </a:r>
          </a:p>
          <a:p>
            <a:pPr lvl="1"/>
            <a:r>
              <a:rPr lang="lv-LV" dirty="0"/>
              <a:t>amats</a:t>
            </a:r>
          </a:p>
          <a:p>
            <a:pPr lvl="1"/>
            <a:endParaRPr lang="lv-LV" dirty="0"/>
          </a:p>
          <a:p>
            <a:pPr lvl="1"/>
            <a:r>
              <a:rPr lang="lv-LV" dirty="0"/>
              <a:t>tālrunis 2XXXXXXX</a:t>
            </a:r>
          </a:p>
          <a:p>
            <a:pPr lvl="1"/>
            <a:r>
              <a:rPr lang="lv-LV" dirty="0"/>
              <a:t>vards.uzvards@ltv.lv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539999"/>
            <a:ext cx="4038600" cy="3225802"/>
          </a:xfrm>
        </p:spPr>
        <p:txBody>
          <a:bodyPr/>
          <a:lstStyle>
            <a:lvl1pPr marL="0">
              <a:defRPr sz="3200" b="1">
                <a:solidFill>
                  <a:srgbClr val="FFFFFF"/>
                </a:solidFill>
              </a:defRPr>
            </a:lvl1pPr>
            <a:lvl2pPr marL="0">
              <a:defRPr sz="2400">
                <a:solidFill>
                  <a:srgbClr val="FFFFFF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Vārds Uzvārds</a:t>
            </a:r>
          </a:p>
          <a:p>
            <a:pPr lvl="1"/>
            <a:r>
              <a:rPr lang="lv-LV" dirty="0"/>
              <a:t>amats</a:t>
            </a:r>
          </a:p>
          <a:p>
            <a:pPr lvl="1"/>
            <a:endParaRPr lang="lv-LV" dirty="0"/>
          </a:p>
          <a:p>
            <a:pPr lvl="1"/>
            <a:r>
              <a:rPr lang="lv-LV" dirty="0"/>
              <a:t>tālrunis 2XXXXXXX</a:t>
            </a:r>
          </a:p>
          <a:p>
            <a:pPr lvl="1"/>
            <a:r>
              <a:rPr lang="lv-LV" dirty="0"/>
              <a:t>vards.uzvards@ltv.lv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40CDB2-78C0-B44F-8E1A-C5D6D300B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3700"/>
          </a:xfrm>
        </p:spPr>
        <p:txBody>
          <a:bodyPr/>
          <a:lstStyle>
            <a:lvl1pPr>
              <a:buFont typeface="Arial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4A06-EEAB-481D-A242-A7629A573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33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203700"/>
          </a:xfrm>
        </p:spPr>
        <p:txBody>
          <a:bodyPr/>
          <a:lstStyle>
            <a:lvl1pPr>
              <a:buFont typeface="Arial"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535488" y="1600201"/>
            <a:ext cx="4151312" cy="42037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6256-3FFF-4FAE-AFAB-29A4D22C0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522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39999"/>
            <a:ext cx="4038600" cy="3225801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39999"/>
            <a:ext cx="4038600" cy="3225802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D6E6299-C78B-4FBC-B34F-C5AC61013106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197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1D9F-4D2D-4721-90DC-002E48C1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42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FB07ED8-508D-4F65-B550-4C7A822AA428}" type="datetimeFigureOut">
              <a:rPr lang="lv-LV" smtClean="0"/>
              <a:pPr/>
              <a:t>08.02.2022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EA6F-5FC4-4BCF-B18C-C3ABDF62A6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9582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d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:ma="http://schemas.microsoft.com/office/mac/drawingml/2008/main" xmlns:mv="urn:schemas-microsoft-com:mac:vml" xmlns="" Requires="ma">
            <a:blipFill rotWithShape="1">
              <a:blip r:embed="rId7"/>
              <a:stretch>
                <a:fillRect/>
              </a:stretch>
            </a:blipFill>
          </mc:Choice>
          <mc:Fallback>
            <a:blipFill rotWithShape="1">
              <a:blip r:embed="rId8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Slaida virsraksts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Teksts, teksts, teksts</a:t>
            </a:r>
          </a:p>
          <a:p>
            <a:pPr lvl="0"/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216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algn="ctr"/>
            <a:fld id="{9840CDB2-78C0-B44F-8E1A-C5D6D300B4CA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med"/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Slaida virsraksts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Teksts, teksts, teksts</a:t>
            </a:r>
          </a:p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216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3B2AFF0-2303-4CEC-BD7B-759FD93B3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ide@ltv.l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367646"/>
            <a:ext cx="8229600" cy="4813956"/>
          </a:xfrm>
        </p:spPr>
        <p:txBody>
          <a:bodyPr/>
          <a:lstStyle/>
          <a:p>
            <a:pPr algn="ctr"/>
            <a:br>
              <a:rPr lang="lv-LV" dirty="0"/>
            </a:br>
            <a:r>
              <a:rPr lang="lv-LV" dirty="0"/>
              <a:t>Valsts SIA LATVIJAS TELEVĪZIJA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r>
              <a:rPr lang="lv-LV" dirty="0"/>
              <a:t>INTEGRĒTĀ VIDES UN </a:t>
            </a:r>
            <a:br>
              <a:rPr lang="lv-LV" dirty="0"/>
            </a:br>
            <a:r>
              <a:rPr lang="lv-LV" dirty="0"/>
              <a:t>ENERGOPĀRVALDĪBAS </a:t>
            </a:r>
            <a:br>
              <a:rPr lang="lv-LV" dirty="0"/>
            </a:br>
            <a:r>
              <a:rPr lang="lv-LV" dirty="0"/>
              <a:t>SISTĒMA</a:t>
            </a:r>
            <a:br>
              <a:rPr lang="lv-LV" dirty="0"/>
            </a:b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041620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NEATBILSTĪBU VADĪBA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v-LV" dirty="0"/>
              <a:t>Gadījumos, ja tiek konstatētas sistēmas neatbilstības: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Konstatē, ziņo sistēmas vadītājam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sistēmas vadītājs fiksē informāciju, apzina situāciju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ja iespējams, novērš neatbilstību un reģistrē veiktās aktivitātes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ja nav iespējams novērst uzreiz, atbildīgais darbinieks vēršas pie valdes ar priekšlikumu – risinājumu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valde pieņem lēmumu neatbilstības novēršanai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atbildīgais darbinieks veic izmaiņas sistēmā (dokumentācijā un informē iesaistītās puses), fiksē lēmuma izpildi.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8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IEKŠĒJIE AUDITI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33509" cy="4203700"/>
          </a:xfrm>
        </p:spPr>
        <p:txBody>
          <a:bodyPr/>
          <a:lstStyle/>
          <a:p>
            <a:r>
              <a:rPr lang="lv-LV" dirty="0"/>
              <a:t>2021.gada 06.septembrī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Vai atbilst plānotajiem </a:t>
            </a:r>
            <a:r>
              <a:rPr lang="lv-LV" dirty="0" err="1"/>
              <a:t>energopārvaldības</a:t>
            </a:r>
            <a:r>
              <a:rPr lang="lv-LV" dirty="0"/>
              <a:t> pasākumiem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Vai atbilst noteiktajiem </a:t>
            </a:r>
            <a:r>
              <a:rPr lang="lv-LV" dirty="0" err="1"/>
              <a:t>energomērķiem</a:t>
            </a:r>
            <a:r>
              <a:rPr lang="lv-LV" dirty="0"/>
              <a:t> un </a:t>
            </a:r>
            <a:r>
              <a:rPr lang="lv-LV" dirty="0" err="1"/>
              <a:t>energouzdevumiem</a:t>
            </a:r>
            <a:endParaRPr lang="lv-LV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/>
              <a:t>Vai tiek prasmīgi īstenotas, uzturētas un uzlabo </a:t>
            </a:r>
            <a:r>
              <a:rPr lang="lv-LV" dirty="0" err="1"/>
              <a:t>energosniegumu</a:t>
            </a:r>
            <a:endParaRPr lang="lv-LV" dirty="0"/>
          </a:p>
          <a:p>
            <a:pPr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228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VADĪBAS PĀRSKATS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2022.gada 25.janvārī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Paveiktie sistēmu pilnveidošanas pasākumi 2021.gadā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2021.gada mērķu izpilde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lv-LV" dirty="0"/>
              <a:t>Mērķu formulēšana 2022.gadam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dirty="0"/>
              <a:t>Turpmākie sistēmu pilnveidošanas uzdevumi 2022.gada mērķu sasniegšanai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83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259" y="1067939"/>
            <a:ext cx="6189261" cy="3435822"/>
          </a:xfrm>
        </p:spPr>
        <p:txBody>
          <a:bodyPr>
            <a:normAutofit/>
          </a:bodyPr>
          <a:lstStyle/>
          <a:p>
            <a:pPr algn="ctr"/>
            <a:r>
              <a:rPr lang="lv-LV" sz="2000" dirty="0">
                <a:latin typeface="Cambria" panose="02040503050406030204" pitchFamily="18" charset="0"/>
              </a:rPr>
              <a:t>Par ISO standartu uzraudzību LTV atbildīgi</a:t>
            </a:r>
          </a:p>
          <a:p>
            <a:pPr algn="ctr"/>
            <a:r>
              <a:rPr lang="lv-LV" sz="20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lv-LV" sz="2000" dirty="0">
                <a:latin typeface="Cambria" panose="02040503050406030204" pitchFamily="18" charset="0"/>
              </a:rPr>
              <a:t>Pēteris Sarkans</a:t>
            </a:r>
          </a:p>
          <a:p>
            <a:pPr algn="ctr"/>
            <a:r>
              <a:rPr lang="lv-LV" sz="2000" dirty="0"/>
              <a:t>Ketija Frīdenberga-Šleija</a:t>
            </a:r>
            <a:endParaRPr lang="lv-LV" sz="2000" dirty="0">
              <a:latin typeface="Cambria" panose="02040503050406030204" pitchFamily="18" charset="0"/>
            </a:endParaRPr>
          </a:p>
          <a:p>
            <a:pPr algn="ctr"/>
            <a:endParaRPr lang="lv-LV" sz="2000" dirty="0">
              <a:latin typeface="Cambria" panose="02040503050406030204" pitchFamily="18" charset="0"/>
            </a:endParaRPr>
          </a:p>
          <a:p>
            <a:pPr algn="ctr"/>
            <a:r>
              <a:rPr lang="lv-LV" sz="2000" dirty="0">
                <a:latin typeface="Cambria" panose="02040503050406030204" pitchFamily="18" charset="0"/>
                <a:hlinkClick r:id="rId2"/>
              </a:rPr>
              <a:t>vide@ltv.lv</a:t>
            </a:r>
            <a:r>
              <a:rPr lang="lv-LV" sz="2000" dirty="0">
                <a:latin typeface="Cambria" panose="02040503050406030204" pitchFamily="18" charset="0"/>
              </a:rPr>
              <a:t> </a:t>
            </a:r>
          </a:p>
          <a:p>
            <a:endParaRPr lang="lv-LV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2166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9840CDB2-78C0-B44F-8E1A-C5D6D300B4CA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383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6057" y="1050716"/>
            <a:ext cx="7221711" cy="4775049"/>
          </a:xfrm>
        </p:spPr>
        <p:txBody>
          <a:bodyPr>
            <a:normAutofit/>
          </a:bodyPr>
          <a:lstStyle/>
          <a:p>
            <a:pPr lvl="0" algn="ctr"/>
            <a:endParaRPr lang="lv-LV" sz="2000" dirty="0"/>
          </a:p>
          <a:p>
            <a:pPr marL="0" lvl="0" indent="0"/>
            <a:r>
              <a:rPr lang="lv-LV" dirty="0"/>
              <a:t>DARBĪBAS SFĒRA: </a:t>
            </a:r>
          </a:p>
          <a:p>
            <a:pPr marL="0" lvl="0" indent="0"/>
            <a:r>
              <a:rPr lang="lv-LV" dirty="0"/>
              <a:t>Televīzijas programmu izstrāde un apraide </a:t>
            </a:r>
          </a:p>
          <a:p>
            <a:pPr marL="0" lvl="0" indent="0"/>
            <a:endParaRPr lang="lv-LV" sz="2000" dirty="0"/>
          </a:p>
          <a:p>
            <a:pPr marL="0" lvl="0" indent="0"/>
            <a:r>
              <a:rPr lang="lv-LV" dirty="0"/>
              <a:t>ATRAŠANĀS VIETA: </a:t>
            </a:r>
          </a:p>
          <a:p>
            <a:pPr marL="0" lvl="0" indent="0"/>
            <a:r>
              <a:rPr lang="lv-LV" dirty="0"/>
              <a:t>Zaķusalas krastmala 33, Rīga, LV-1050 </a:t>
            </a:r>
          </a:p>
          <a:p>
            <a:endParaRPr lang="lv-LV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057" y="465941"/>
            <a:ext cx="615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DARBĪBAS SFĒRA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76164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132" y="1050716"/>
            <a:ext cx="7221711" cy="4775049"/>
          </a:xfrm>
        </p:spPr>
        <p:txBody>
          <a:bodyPr>
            <a:normAutofit/>
          </a:bodyPr>
          <a:lstStyle/>
          <a:p>
            <a:pPr lvl="0" algn="ctr"/>
            <a:endParaRPr lang="lv-LV" sz="2000" dirty="0"/>
          </a:p>
          <a:p>
            <a:pPr marL="114300" lvl="0" indent="-457200">
              <a:buAutoNum type="arabicPeriod"/>
            </a:pPr>
            <a:r>
              <a:rPr lang="lv-LV" dirty="0"/>
              <a:t>Politika</a:t>
            </a:r>
          </a:p>
          <a:p>
            <a:pPr marL="114300" lvl="0" indent="-457200">
              <a:buAutoNum type="arabicPeriod"/>
            </a:pPr>
            <a:r>
              <a:rPr lang="lv-LV" dirty="0"/>
              <a:t>Mērķi </a:t>
            </a:r>
          </a:p>
          <a:p>
            <a:pPr marL="114300" lvl="0" indent="-457200">
              <a:buAutoNum type="arabicPeriod"/>
            </a:pPr>
            <a:r>
              <a:rPr lang="lv-LV" dirty="0"/>
              <a:t>Rīcību plāns, to izpildes kontrole </a:t>
            </a:r>
          </a:p>
          <a:p>
            <a:pPr marL="114300" lvl="0" indent="-457200">
              <a:buAutoNum type="arabicPeriod"/>
            </a:pPr>
            <a:r>
              <a:rPr lang="lv-LV" dirty="0"/>
              <a:t>Monitorings un mērījumi</a:t>
            </a:r>
          </a:p>
          <a:p>
            <a:pPr marL="114300" lvl="0" indent="-457200">
              <a:buAutoNum type="arabicPeriod"/>
            </a:pPr>
            <a:r>
              <a:rPr lang="lv-LV" dirty="0"/>
              <a:t>Komunikācija</a:t>
            </a:r>
          </a:p>
          <a:p>
            <a:pPr marL="114300" lvl="0" indent="-457200">
              <a:buAutoNum type="arabicPeriod"/>
            </a:pPr>
            <a:r>
              <a:rPr lang="lv-LV" dirty="0"/>
              <a:t>Neatbilstību vadība</a:t>
            </a:r>
          </a:p>
          <a:p>
            <a:pPr marL="114300" lvl="0" indent="-457200">
              <a:buAutoNum type="arabicPeriod"/>
            </a:pPr>
            <a:r>
              <a:rPr lang="lv-LV" dirty="0"/>
              <a:t>Iekšējie auditi</a:t>
            </a:r>
          </a:p>
          <a:p>
            <a:pPr marL="114300" lvl="0" indent="-457200">
              <a:buAutoNum type="arabicPeriod"/>
            </a:pPr>
            <a:r>
              <a:rPr lang="lv-LV" dirty="0"/>
              <a:t>Vadības pārskats </a:t>
            </a:r>
          </a:p>
          <a:p>
            <a:pPr marL="114300" lvl="0" indent="-457200">
              <a:buAutoNum type="arabicPeriod"/>
            </a:pPr>
            <a:endParaRPr lang="lv-LV" dirty="0"/>
          </a:p>
          <a:p>
            <a:pPr marL="114300" lvl="0" indent="-457200">
              <a:buAutoNum type="arabicPeriod"/>
            </a:pPr>
            <a:endParaRPr lang="lv-LV" dirty="0"/>
          </a:p>
          <a:p>
            <a:pPr marL="114300" lvl="0" indent="-457200">
              <a:buAutoNum type="arabicPeriod"/>
            </a:pPr>
            <a:endParaRPr lang="lv-LV" sz="2000" dirty="0"/>
          </a:p>
          <a:p>
            <a:endParaRPr lang="lv-LV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6057" y="465941"/>
            <a:ext cx="4447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SISTĒMAS VADĪBA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26836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7124" y="923828"/>
            <a:ext cx="7972097" cy="4901938"/>
          </a:xfrm>
        </p:spPr>
        <p:txBody>
          <a:bodyPr>
            <a:normAutofit fontScale="92500" lnSpcReduction="10000"/>
          </a:bodyPr>
          <a:lstStyle/>
          <a:p>
            <a:pPr lvl="0" algn="ctr"/>
            <a:endParaRPr lang="lv-LV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Ikviena ikdienas rīcība un lēmumu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pieņemšana ir balstīta, izvērtējot to ietekmi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vidi un energoefektivitāti.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LTV ir atbildīgs uzņēmums, tāpēc mēs: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investējam energoefektīvākā ražošanā un tehnoloģijās, prioritāte ir resursu ekonomija ražošanā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informējam sabiedrību par vides un energoefektivitātes nozīmīgumu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samazinām resursu patēriņu un vides piesārņojumu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ievērojam saistošo ārējo regulējošo normatīvo aktu prasības vides aizsardzības un </a:t>
            </a:r>
            <a:r>
              <a:rPr lang="lv-LV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energopārvaldības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jomās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analizējam un pilnveidojam mūsu paveikto vides aizsardzības jomā.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LTV – dabai: mēs ne tikai ņemam, bet arī dodam!</a:t>
            </a:r>
          </a:p>
          <a:p>
            <a:pPr algn="ctr"/>
            <a:endParaRPr lang="lv-LV" sz="2000" dirty="0"/>
          </a:p>
          <a:p>
            <a:pPr algn="ctr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6057" y="465941"/>
            <a:ext cx="293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POLITIKA</a:t>
            </a:r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D595C-893C-42AD-A83D-1AC23CD7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35" y="0"/>
            <a:ext cx="4136365" cy="23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73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MĒRĶI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736"/>
            <a:ext cx="8229600" cy="4588165"/>
          </a:xfrm>
        </p:spPr>
        <p:txBody>
          <a:bodyPr>
            <a:normAutofit lnSpcReduction="10000"/>
          </a:bodyPr>
          <a:lstStyle/>
          <a:p>
            <a:pPr lvl="1"/>
            <a:r>
              <a:rPr lang="lv-LV" dirty="0"/>
              <a:t>Pamatojoties uz LTV vides aspektu un energoefektivitātes novērtējumu, vides mērķi tiek noteikti sekojošos virzienos: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lv-LV" dirty="0"/>
              <a:t>Resursu patēriņa samazināšana:</a:t>
            </a:r>
          </a:p>
          <a:p>
            <a:pPr marL="800100" lvl="1" indent="-342900">
              <a:buFontTx/>
              <a:buChar char="-"/>
            </a:pPr>
            <a:r>
              <a:rPr lang="lv-LV" dirty="0"/>
              <a:t>Elektroenerģijas patēriņš</a:t>
            </a:r>
          </a:p>
          <a:p>
            <a:pPr marL="800100" lvl="1" indent="-342900">
              <a:buFontTx/>
              <a:buChar char="-"/>
            </a:pPr>
            <a:r>
              <a:rPr lang="lv-LV" dirty="0"/>
              <a:t>Siltumenerģijas patēriņš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lv-LV" dirty="0"/>
              <a:t>Vides piesārņojuma risku samazināšana</a:t>
            </a:r>
          </a:p>
          <a:p>
            <a:pPr marL="800100" lvl="1" indent="-342900">
              <a:buFontTx/>
              <a:buChar char="-"/>
            </a:pPr>
            <a:r>
              <a:rPr lang="lv-LV" dirty="0"/>
              <a:t>Sadzīves atkritumu daudzuma samazināšana</a:t>
            </a:r>
          </a:p>
          <a:p>
            <a:pPr marL="800100" lvl="1" indent="-342900">
              <a:buFontTx/>
              <a:buChar char="-"/>
            </a:pPr>
            <a:r>
              <a:rPr lang="lv-LV" dirty="0"/>
              <a:t>Papīra patēriņa samazināšana</a:t>
            </a:r>
          </a:p>
          <a:p>
            <a:pPr marL="800100" lvl="1" indent="-342900">
              <a:buFontTx/>
              <a:buChar char="-"/>
            </a:pPr>
            <a:r>
              <a:rPr lang="lv-LV" dirty="0"/>
              <a:t>Ilgstoši glabāto ķīmisko vielu/ bīstamo atkritumu daudzuma samazināšana un atbilstoša glabāšana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lv-LV" dirty="0"/>
              <a:t>LTV kā sabiedriskā medija uzdevums – Sabiedrības izglītošana vides jautājumos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81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GADA MĒRĶU IZPILDE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elektroenerģijas patēriņš ir palielinājies par 11% 2021.gadā attiecībā pret 2020.gadu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siltumenerģijas patēriņš ir palielinājies par 32 % 2021.gadā attiecībā pret 2020. gadu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sadzīves atkritumu apjoms samazināts par 1 %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sašķiroto atkritumu apjoms palielināts par 25%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2021.gadā papīrs ir izsniegts par 45% vairāk nekā 2020.gadā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87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132" y="1050716"/>
            <a:ext cx="7690023" cy="4775049"/>
          </a:xfrm>
        </p:spPr>
        <p:txBody>
          <a:bodyPr>
            <a:noAutofit/>
          </a:bodyPr>
          <a:lstStyle/>
          <a:p>
            <a:pPr algn="just"/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Elektroenerģija</a:t>
            </a:r>
            <a:r>
              <a:rPr lang="lv-LV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patēriņš</a:t>
            </a:r>
            <a:r>
              <a:rPr lang="lv-LV" sz="2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Samazināt elektroenerģijas patēriņu līdz 2020.gada līmenim, atsevišķi reģistrēt nomnieku patērēto elektroenerģiju un ūdeni, kur tie tiek uzskaitīti.</a:t>
            </a:r>
          </a:p>
          <a:p>
            <a:pPr algn="just"/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Siltumenerģijas patēriņš.</a:t>
            </a:r>
            <a:r>
              <a:rPr lang="lv-LV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Saskaņā ar veiktajiem aprēķiniem un pamatojoties uz Būvniecības valsts kontroles birojam sniegto ikgadējo ziņojumu, rast iespējas paaugstināt ēkas energoefektivitāti.</a:t>
            </a:r>
          </a:p>
          <a:p>
            <a:pPr algn="just"/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Sadzīves atkritumu apjoms</a:t>
            </a:r>
            <a:r>
              <a:rPr lang="lv-LV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Turpināt samazināt sadzīves atkritumu apjomu attiecībā pret 2021.gadu, palielinot sašķiroto atkritumu apjomu. </a:t>
            </a:r>
            <a:endParaRPr lang="lv-LV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Papīra patēriņš</a:t>
            </a:r>
            <a:r>
              <a:rPr lang="lv-LV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Turpināt samazināt papīra patēriņu, palielināt elektronisko dokumentu īpatsvaru par 10%. </a:t>
            </a:r>
            <a:endParaRPr lang="lv-LV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21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Degvielas patēriņš</a:t>
            </a:r>
            <a:r>
              <a:rPr lang="lv-LV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Noturēt vidējo degvielas patēriņu uz 100 km 2020.gada līmenī.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6057" y="465941"/>
            <a:ext cx="293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MĒRĶI 2022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425403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132" y="1050716"/>
            <a:ext cx="7221711" cy="4775049"/>
          </a:xfrm>
        </p:spPr>
        <p:txBody>
          <a:bodyPr>
            <a:normAutofit/>
          </a:bodyPr>
          <a:lstStyle/>
          <a:p>
            <a:pPr lvl="0" algn="ctr"/>
            <a:endParaRPr lang="lv-LV" sz="2000" dirty="0"/>
          </a:p>
          <a:p>
            <a:pPr lvl="0" indent="0"/>
            <a:endParaRPr lang="lv-LV" dirty="0"/>
          </a:p>
          <a:p>
            <a:pPr marL="114300" lvl="0" indent="-457200">
              <a:buAutoNum type="arabicPeriod"/>
            </a:pPr>
            <a:endParaRPr lang="lv-LV" dirty="0"/>
          </a:p>
          <a:p>
            <a:pPr marL="114300" lvl="0" indent="-457200">
              <a:buAutoNum type="arabicPeriod"/>
            </a:pPr>
            <a:endParaRPr lang="lv-LV" sz="2000" dirty="0"/>
          </a:p>
          <a:p>
            <a:endParaRPr lang="lv-LV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6057" y="173553"/>
            <a:ext cx="2939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RĪCĪBU PLĀNS</a:t>
            </a:r>
            <a:endParaRPr lang="lv-LV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3BB542-9D7E-4809-AD2B-231D7489A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65979"/>
              </p:ext>
            </p:extLst>
          </p:nvPr>
        </p:nvGraphicFramePr>
        <p:xfrm>
          <a:off x="956345" y="1050715"/>
          <a:ext cx="7221708" cy="4756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457">
                  <a:extLst>
                    <a:ext uri="{9D8B030D-6E8A-4147-A177-3AD203B41FA5}">
                      <a16:colId xmlns:a16="http://schemas.microsoft.com/office/drawing/2014/main" val="2811246793"/>
                    </a:ext>
                  </a:extLst>
                </a:gridCol>
                <a:gridCol w="981241">
                  <a:extLst>
                    <a:ext uri="{9D8B030D-6E8A-4147-A177-3AD203B41FA5}">
                      <a16:colId xmlns:a16="http://schemas.microsoft.com/office/drawing/2014/main" val="2304359196"/>
                    </a:ext>
                  </a:extLst>
                </a:gridCol>
                <a:gridCol w="1002349">
                  <a:extLst>
                    <a:ext uri="{9D8B030D-6E8A-4147-A177-3AD203B41FA5}">
                      <a16:colId xmlns:a16="http://schemas.microsoft.com/office/drawing/2014/main" val="4058063525"/>
                    </a:ext>
                  </a:extLst>
                </a:gridCol>
                <a:gridCol w="330563">
                  <a:extLst>
                    <a:ext uri="{9D8B030D-6E8A-4147-A177-3AD203B41FA5}">
                      <a16:colId xmlns:a16="http://schemas.microsoft.com/office/drawing/2014/main" val="1937026"/>
                    </a:ext>
                  </a:extLst>
                </a:gridCol>
                <a:gridCol w="255918">
                  <a:extLst>
                    <a:ext uri="{9D8B030D-6E8A-4147-A177-3AD203B41FA5}">
                      <a16:colId xmlns:a16="http://schemas.microsoft.com/office/drawing/2014/main" val="14306973"/>
                    </a:ext>
                  </a:extLst>
                </a:gridCol>
                <a:gridCol w="1003681">
                  <a:extLst>
                    <a:ext uri="{9D8B030D-6E8A-4147-A177-3AD203B41FA5}">
                      <a16:colId xmlns:a16="http://schemas.microsoft.com/office/drawing/2014/main" val="2678965523"/>
                    </a:ext>
                  </a:extLst>
                </a:gridCol>
                <a:gridCol w="319189">
                  <a:extLst>
                    <a:ext uri="{9D8B030D-6E8A-4147-A177-3AD203B41FA5}">
                      <a16:colId xmlns:a16="http://schemas.microsoft.com/office/drawing/2014/main" val="3400679881"/>
                    </a:ext>
                  </a:extLst>
                </a:gridCol>
                <a:gridCol w="368666">
                  <a:extLst>
                    <a:ext uri="{9D8B030D-6E8A-4147-A177-3AD203B41FA5}">
                      <a16:colId xmlns:a16="http://schemas.microsoft.com/office/drawing/2014/main" val="4141225261"/>
                    </a:ext>
                  </a:extLst>
                </a:gridCol>
                <a:gridCol w="402672">
                  <a:extLst>
                    <a:ext uri="{9D8B030D-6E8A-4147-A177-3AD203B41FA5}">
                      <a16:colId xmlns:a16="http://schemas.microsoft.com/office/drawing/2014/main" val="3878807731"/>
                    </a:ext>
                  </a:extLst>
                </a:gridCol>
                <a:gridCol w="674246">
                  <a:extLst>
                    <a:ext uri="{9D8B030D-6E8A-4147-A177-3AD203B41FA5}">
                      <a16:colId xmlns:a16="http://schemas.microsoft.com/office/drawing/2014/main" val="2786839333"/>
                    </a:ext>
                  </a:extLst>
                </a:gridCol>
                <a:gridCol w="859726">
                  <a:extLst>
                    <a:ext uri="{9D8B030D-6E8A-4147-A177-3AD203B41FA5}">
                      <a16:colId xmlns:a16="http://schemas.microsoft.com/office/drawing/2014/main" val="3014147378"/>
                    </a:ext>
                  </a:extLst>
                </a:gridCol>
              </a:tblGrid>
              <a:tr h="394885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Mērķis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Uzdevums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Izpild. indikators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Darbības pārraudzība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Mērījumi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Rīcības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Atbildība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ieguvums EUR/gadā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Termiņš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Resursi īstenoš. EUR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Uzlabojuma pārbaudes veids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722221013"/>
                  </a:ext>
                </a:extLst>
              </a:tr>
              <a:tr h="49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Samazināt  elektroenerģijas patēriņu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 dirty="0">
                          <a:effectLst/>
                        </a:rPr>
                        <a:t>Samazināt kopējo patēriņu  līdz 2020 gada līmenim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kWh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Eletrības skaitītāju radījumi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1x mēn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Pakāpeniski nomainīt esošos apgaismes ķermeņus uz LED. Koplietošanas un biroja telpās samazināt par 15%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10000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Elektroenerģijas patēriņa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3947834095"/>
                  </a:ext>
                </a:extLst>
              </a:tr>
              <a:tr h="71889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 dirty="0">
                          <a:effectLst/>
                        </a:rPr>
                        <a:t>Atsevišķi reģistrēt nomnieku patērēto elektroenerģiju, kur tā tiek uzskaitīta.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Efektīvi pārvaldīt ventilācijas un dzesēšanas sistēmas.  Informēt ēkas darbiniekus par enerģijas taupīšanas pasākumiem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Ketija 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Visa gada garumā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Darbinieku informētība Elektroenerģijas patēriņa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042504378"/>
                  </a:ext>
                </a:extLst>
              </a:tr>
              <a:tr h="219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Samazināt apkures izmaksas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Nodrošināt, ka pie nemainīgas vidējās temperatūras, siltumenerģijas patēriņš nepieaug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MWh/m2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Apkures skaitītāja rādījumi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1xmēn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Ēkas fasādes novecojušo logu un durvju nomaiņa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4000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Apkures izmaksu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67764085"/>
                  </a:ext>
                </a:extLst>
              </a:tr>
              <a:tr h="21923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Koridoru durvju nomaiņa (caurvēju samazināšana)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50000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Apkures izmaksu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1941733592"/>
                  </a:ext>
                </a:extLst>
              </a:tr>
              <a:tr h="1999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Žalūziju nomaiņa (saules pusē)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1500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Apkures izmaksu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784247319"/>
                  </a:ext>
                </a:extLst>
              </a:tr>
              <a:tr h="1999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Radiatoru nomaņa pret jauniem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Apkures izmaksu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87999900"/>
                  </a:ext>
                </a:extLst>
              </a:tr>
              <a:tr h="3948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Samazināt sadzīves atkritumu apjomu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Turpināt samazināt sadzīves atkritumu apjomu attiecībā pret 2021.gadu, palielinot sašķiroto atkritumu apjomu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m3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apjoma rādītāji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1x3mēn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Papildus atkritumu šķirošanas konteineru izvietošana nomnieku vajadzībām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1200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Izmaksu par atkritumu izvešanu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158783794"/>
                  </a:ext>
                </a:extLst>
              </a:tr>
              <a:tr h="3619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4190285897"/>
                  </a:ext>
                </a:extLst>
              </a:tr>
              <a:tr h="3619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 dirty="0">
                          <a:effectLst/>
                        </a:rPr>
                        <a:t>Atkārtoti </a:t>
                      </a:r>
                      <a:r>
                        <a:rPr lang="lv-LV" sz="600" u="none" strike="noStrike" dirty="0" err="1">
                          <a:effectLst/>
                        </a:rPr>
                        <a:t>iformēt</a:t>
                      </a:r>
                      <a:r>
                        <a:rPr lang="lv-LV" sz="600" u="none" strike="noStrike" dirty="0">
                          <a:effectLst/>
                        </a:rPr>
                        <a:t> nomniekus par iespēju šķirot </a:t>
                      </a:r>
                      <a:r>
                        <a:rPr lang="lv-LV" sz="600" u="none" strike="noStrike" dirty="0" err="1">
                          <a:effectLst/>
                        </a:rPr>
                        <a:t>atkrtitumus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Ketija 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Izmaksu par atkritumu izvešanu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70248967"/>
                  </a:ext>
                </a:extLst>
              </a:tr>
              <a:tr h="3948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Samazināt papīra patēriņu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 dirty="0">
                          <a:effectLst/>
                        </a:rPr>
                        <a:t>Samazināt iegādi vismaz 202.gada līmenī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pakas/kastes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apjoma rādītāji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1x6mēn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Veicināt papīra otrreizēju izmantošanu, samazināt drukāšanu darba vajadzībām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Ketija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Iepirktā/izsniegtā apjoma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4177591337"/>
                  </a:ext>
                </a:extLst>
              </a:tr>
              <a:tr h="30591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Palielināt E-dok īpatsvaru par 10%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dok. skaits, %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Veicināt elektroniski parakstīto un apstrādāto dokumentu īpatsvaru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Ketija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Dokumentu reģistrs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3923834714"/>
                  </a:ext>
                </a:extLst>
              </a:tr>
              <a:tr h="49233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Degvielas patēriņa samazinājums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Noturēt vidējo patēriņu 2020. gada līmenī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l/km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vidējais patēriņš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1x3mēn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Racionāla maršrutu plānošana, ierobežot mašīnu sildīšanu/dzesēšanu (ziema/vasara)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>
                          <a:effectLst/>
                        </a:rPr>
                        <a:t>Pēteris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600" u="none" strike="noStrike">
                          <a:effectLst/>
                        </a:rPr>
                        <a:t> 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 dirty="0">
                          <a:effectLst/>
                        </a:rPr>
                        <a:t>31.12.2022.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600" u="none" strike="noStrike">
                          <a:effectLst/>
                        </a:rPr>
                        <a:t>0</a:t>
                      </a:r>
                      <a:endParaRPr lang="lv-LV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600" u="none" strike="noStrike" dirty="0">
                          <a:effectLst/>
                        </a:rPr>
                        <a:t>Degvielas patēriņa samazinājums</a:t>
                      </a:r>
                      <a:endParaRPr lang="lv-LV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0" anchor="ctr"/>
                </a:tc>
                <a:extLst>
                  <a:ext uri="{0D108BD9-81ED-4DB2-BD59-A6C34878D82A}">
                    <a16:rowId xmlns:a16="http://schemas.microsoft.com/office/drawing/2014/main" val="266924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714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132" y="1050716"/>
            <a:ext cx="7221711" cy="4775049"/>
          </a:xfrm>
        </p:spPr>
        <p:txBody>
          <a:bodyPr>
            <a:normAutofit fontScale="92500" lnSpcReduction="20000"/>
          </a:bodyPr>
          <a:lstStyle/>
          <a:p>
            <a:pPr lvl="0" algn="ctr"/>
            <a:endParaRPr lang="lv-LV" sz="2000" dirty="0"/>
          </a:p>
          <a:p>
            <a:pPr lvl="0"/>
            <a:r>
              <a:rPr lang="lv-LV" sz="2000" dirty="0"/>
              <a:t>vide@ltv.lv 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sos.ltv.lv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EDUS (</a:t>
            </a:r>
            <a:r>
              <a:rPr lang="lv-LV" sz="2000" dirty="0" err="1"/>
              <a:t>intranets</a:t>
            </a:r>
            <a:r>
              <a:rPr lang="lv-LV" sz="2000" dirty="0"/>
              <a:t>) forums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ISO aktuālā dokumentācija EDUS sistēmā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LTV vēstis (e-pastā katram darbiniekam)</a:t>
            </a:r>
          </a:p>
          <a:p>
            <a:pPr lvl="0"/>
            <a:endParaRPr lang="lv-LV" sz="2000" dirty="0"/>
          </a:p>
          <a:p>
            <a:pPr lvl="0"/>
            <a:r>
              <a:rPr lang="lv-LV" sz="2100" dirty="0"/>
              <a:t>Informācija «direktorātā» </a:t>
            </a:r>
            <a:r>
              <a:rPr lang="lv-LV" sz="2000" dirty="0"/>
              <a:t>(iknedēļas vadītāju sanāksme)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Iekšējie auditi</a:t>
            </a:r>
          </a:p>
          <a:p>
            <a:pPr lvl="0"/>
            <a:endParaRPr lang="lv-LV" sz="2000" dirty="0"/>
          </a:p>
          <a:p>
            <a:pPr lvl="0"/>
            <a:r>
              <a:rPr lang="lv-LV" sz="2000" dirty="0"/>
              <a:t>Sapulces, kopsapulces 2x gadā</a:t>
            </a:r>
          </a:p>
          <a:p>
            <a:pPr lvl="0"/>
            <a:endParaRPr lang="lv-LV" sz="2000" dirty="0"/>
          </a:p>
          <a:p>
            <a:pPr lvl="0"/>
            <a:endParaRPr lang="lv-LV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CDB2-78C0-B44F-8E1A-C5D6D300B4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0132" y="456784"/>
            <a:ext cx="4324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  <a:ea typeface="+mj-ea"/>
                <a:cs typeface="+mj-cs"/>
              </a:rPr>
              <a:t>KOMUNIKĀCIJA – RĪKI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593411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897</Words>
  <Application>Microsoft Office PowerPoint</Application>
  <PresentationFormat>On-screen Show (4:3)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Office Theme</vt:lpstr>
      <vt:lpstr>1_Office Theme</vt:lpstr>
      <vt:lpstr> Valsts SIA LATVIJAS TELEVĪZIJA   INTEGRĒTĀ VIDES UN  ENERGOPĀRVALDĪBAS  SISTĒMA   2022</vt:lpstr>
      <vt:lpstr>PowerPoint Presentation</vt:lpstr>
      <vt:lpstr>PowerPoint Presentation</vt:lpstr>
      <vt:lpstr>PowerPoint Presentation</vt:lpstr>
      <vt:lpstr>MĒRĶI</vt:lpstr>
      <vt:lpstr>GADA MĒRĶU IZPILDE 2021</vt:lpstr>
      <vt:lpstr>PowerPoint Presentation</vt:lpstr>
      <vt:lpstr>PowerPoint Presentation</vt:lpstr>
      <vt:lpstr>PowerPoint Presentation</vt:lpstr>
      <vt:lpstr>NEATBILSTĪBU VADĪBA</vt:lpstr>
      <vt:lpstr>IEKŠĒJIE AUDITI</vt:lpstr>
      <vt:lpstr>VADĪBAS PĀRSKATS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Kaspars Spunde</dc:creator>
  <cp:lastModifiedBy>Ketija Frīdenberga-Šleija</cp:lastModifiedBy>
  <cp:revision>743</cp:revision>
  <cp:lastPrinted>2017-04-25T08:48:52Z</cp:lastPrinted>
  <dcterms:created xsi:type="dcterms:W3CDTF">2013-08-14T14:22:14Z</dcterms:created>
  <dcterms:modified xsi:type="dcterms:W3CDTF">2022-02-08T16:00:49Z</dcterms:modified>
</cp:coreProperties>
</file>